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7" d="100"/>
          <a:sy n="107" d="100"/>
        </p:scale>
        <p:origin x="-84"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B08FEA86-C999-4846-BC8E-C30D3FB705B6}" type="datetimeFigureOut">
              <a:rPr lang="en-US" smtClean="0"/>
              <a:pPr/>
              <a:t>8/28/2012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38D52270-7636-4A94-8118-8BFB590257C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08FEA86-C999-4846-BC8E-C30D3FB705B6}" type="datetimeFigureOut">
              <a:rPr lang="en-US" smtClean="0"/>
              <a:pPr/>
              <a:t>8/28/2012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D52270-7636-4A94-8118-8BFB590257C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08FEA86-C999-4846-BC8E-C30D3FB705B6}" type="datetimeFigureOut">
              <a:rPr lang="en-US" smtClean="0"/>
              <a:pPr/>
              <a:t>8/28/2012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D52270-7636-4A94-8118-8BFB590257C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08FEA86-C999-4846-BC8E-C30D3FB705B6}" type="datetimeFigureOut">
              <a:rPr lang="en-US" smtClean="0"/>
              <a:pPr/>
              <a:t>8/28/2012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D52270-7636-4A94-8118-8BFB590257C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08FEA86-C999-4846-BC8E-C30D3FB705B6}" type="datetimeFigureOut">
              <a:rPr lang="en-US" smtClean="0"/>
              <a:pPr/>
              <a:t>8/28/2012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D52270-7636-4A94-8118-8BFB590257C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08FEA86-C999-4846-BC8E-C30D3FB705B6}" type="datetimeFigureOut">
              <a:rPr lang="en-US" smtClean="0"/>
              <a:pPr/>
              <a:t>8/28/2012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D52270-7636-4A94-8118-8BFB590257C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08FEA86-C999-4846-BC8E-C30D3FB705B6}" type="datetimeFigureOut">
              <a:rPr lang="en-US" smtClean="0"/>
              <a:pPr/>
              <a:t>8/28/2012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8D52270-7636-4A94-8118-8BFB590257C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08FEA86-C999-4846-BC8E-C30D3FB705B6}" type="datetimeFigureOut">
              <a:rPr lang="en-US" smtClean="0"/>
              <a:pPr/>
              <a:t>8/28/2012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8D52270-7636-4A94-8118-8BFB590257C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8FEA86-C999-4846-BC8E-C30D3FB705B6}" type="datetimeFigureOut">
              <a:rPr lang="en-US" smtClean="0"/>
              <a:pPr/>
              <a:t>8/28/2012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8D52270-7636-4A94-8118-8BFB590257C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08FEA86-C999-4846-BC8E-C30D3FB705B6}" type="datetimeFigureOut">
              <a:rPr lang="en-US" smtClean="0"/>
              <a:pPr/>
              <a:t>8/28/2012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D52270-7636-4A94-8118-8BFB590257C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08FEA86-C999-4846-BC8E-C30D3FB705B6}" type="datetimeFigureOut">
              <a:rPr lang="en-US" smtClean="0"/>
              <a:pPr/>
              <a:t>8/28/2012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38D52270-7636-4A94-8118-8BFB590257CD}"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08FEA86-C999-4846-BC8E-C30D3FB705B6}" type="datetimeFigureOut">
              <a:rPr lang="en-US" smtClean="0"/>
              <a:pPr/>
              <a:t>8/28/2012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38D52270-7636-4A94-8118-8BFB590257CD}"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4.xml"/><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End of Reconstruction</a:t>
            </a:r>
            <a:endParaRPr lang="en-US" dirty="0"/>
          </a:p>
        </p:txBody>
      </p:sp>
      <p:sp>
        <p:nvSpPr>
          <p:cNvPr id="3" name="Subtitle 2"/>
          <p:cNvSpPr>
            <a:spLocks noGrp="1"/>
          </p:cNvSpPr>
          <p:nvPr>
            <p:ph type="subTitle" idx="1"/>
          </p:nvPr>
        </p:nvSpPr>
        <p:spPr/>
        <p:txBody>
          <a:bodyPr/>
          <a:lstStyle/>
          <a:p>
            <a:r>
              <a:rPr lang="en-US" dirty="0" smtClean="0"/>
              <a:t>GUIDED READING ACTIVITY</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Ku Klux Klan Violence</a:t>
            </a:r>
            <a:endParaRPr lang="en-US" dirty="0"/>
          </a:p>
        </p:txBody>
      </p:sp>
      <p:sp>
        <p:nvSpPr>
          <p:cNvPr id="7" name="Text Placeholder 6"/>
          <p:cNvSpPr>
            <a:spLocks noGrp="1"/>
          </p:cNvSpPr>
          <p:nvPr>
            <p:ph type="body" idx="2"/>
          </p:nvPr>
        </p:nvSpPr>
        <p:spPr>
          <a:xfrm>
            <a:off x="609600" y="1676400"/>
            <a:ext cx="2743200" cy="4572000"/>
          </a:xfrm>
        </p:spPr>
        <p:txBody>
          <a:bodyPr>
            <a:normAutofit/>
          </a:bodyPr>
          <a:lstStyle/>
          <a:p>
            <a:r>
              <a:rPr lang="en-US" sz="1600" dirty="0" smtClean="0"/>
              <a:t>Threats and intimidation by groups like the KKK were just as effective at preventing African-Americans from exercising the right to vote.  Men would simply stand menacingly at the door of local polling places and take down the names of any African-American brave enough to vote.  Then, they would ride by their house, burn crosses, fire shots through window, physically brutalize, and even kill voters and their families.</a:t>
            </a:r>
            <a:endParaRPr lang="en-US" sz="1600" dirty="0"/>
          </a:p>
        </p:txBody>
      </p:sp>
      <p:pic>
        <p:nvPicPr>
          <p:cNvPr id="8" name="Content Placeholder 7" descr="Ku Klux Klan VIolence.jpg"/>
          <p:cNvPicPr>
            <a:picLocks noGrp="1" noChangeAspect="1"/>
          </p:cNvPicPr>
          <p:nvPr>
            <p:ph sz="half" idx="1"/>
          </p:nvPr>
        </p:nvPicPr>
        <p:blipFill>
          <a:blip r:embed="rId2" cstate="print"/>
          <a:stretch>
            <a:fillRect/>
          </a:stretch>
        </p:blipFill>
        <p:spPr>
          <a:xfrm>
            <a:off x="4208094" y="1143000"/>
            <a:ext cx="3411906" cy="5002794"/>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9600" y="1176997"/>
            <a:ext cx="2212848" cy="651804"/>
          </a:xfrm>
        </p:spPr>
        <p:txBody>
          <a:bodyPr/>
          <a:lstStyle/>
          <a:p>
            <a:r>
              <a:rPr lang="en-US" dirty="0" smtClean="0"/>
              <a:t>Segregation</a:t>
            </a:r>
            <a:endParaRPr lang="en-US" dirty="0"/>
          </a:p>
        </p:txBody>
      </p:sp>
      <p:sp>
        <p:nvSpPr>
          <p:cNvPr id="7" name="Text Placeholder 6"/>
          <p:cNvSpPr>
            <a:spLocks noGrp="1"/>
          </p:cNvSpPr>
          <p:nvPr>
            <p:ph type="body" sz="half" idx="2"/>
          </p:nvPr>
        </p:nvSpPr>
        <p:spPr>
          <a:xfrm>
            <a:off x="609600" y="1905000"/>
            <a:ext cx="2209800" cy="3103105"/>
          </a:xfrm>
        </p:spPr>
        <p:txBody>
          <a:bodyPr>
            <a:normAutofit/>
          </a:bodyPr>
          <a:lstStyle/>
          <a:p>
            <a:r>
              <a:rPr lang="en-US" sz="1600" dirty="0" smtClean="0"/>
              <a:t>A network of laws which legally enforced the separation of races in public places.  Blacks and whites were forbidden to share the same water fountains, the same dinner tables, or the same schools.  Blacks and whites were even forbidden to marry.</a:t>
            </a:r>
            <a:endParaRPr lang="en-US" sz="1600" dirty="0"/>
          </a:p>
        </p:txBody>
      </p:sp>
      <p:pic>
        <p:nvPicPr>
          <p:cNvPr id="8" name="Picture Placeholder 7" descr="Segregated Water Fountains.jpg"/>
          <p:cNvPicPr>
            <a:picLocks noGrp="1" noChangeAspect="1"/>
          </p:cNvPicPr>
          <p:nvPr>
            <p:ph type="pic" idx="1"/>
          </p:nvPr>
        </p:nvPicPr>
        <p:blipFill>
          <a:blip r:embed="rId2" cstate="print"/>
          <a:srcRect l="11855" r="11855"/>
          <a:stretch>
            <a:fillRect/>
          </a:stretch>
        </p:blipFill>
        <p:spPr>
          <a:xfrm rot="420000">
            <a:off x="3177906" y="1193878"/>
            <a:ext cx="5141636" cy="3931920"/>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Jim Crow Laws</a:t>
            </a:r>
            <a:endParaRPr lang="en-US" dirty="0"/>
          </a:p>
        </p:txBody>
      </p:sp>
      <p:sp>
        <p:nvSpPr>
          <p:cNvPr id="7" name="Text Placeholder 6"/>
          <p:cNvSpPr>
            <a:spLocks noGrp="1"/>
          </p:cNvSpPr>
          <p:nvPr>
            <p:ph type="body" idx="2"/>
          </p:nvPr>
        </p:nvSpPr>
        <p:spPr/>
        <p:txBody>
          <a:bodyPr/>
          <a:lstStyle/>
          <a:p>
            <a:r>
              <a:rPr lang="en-US" dirty="0" smtClean="0"/>
              <a:t>“Jim Crow” Laws were established in the South to enforce segregation.  They were the network of racist, discriminatory, and bigoted laws rules which separated whites and blacks from one another during the one hundred years between the end of the Civil War and the Civil Rights Movement of the 1960.  The term “Jim Crow” cam e from an old (and </a:t>
            </a:r>
            <a:r>
              <a:rPr lang="en-US" i="1" u="sng" dirty="0" smtClean="0"/>
              <a:t>very racist and bigoted</a:t>
            </a:r>
            <a:r>
              <a:rPr lang="en-US" dirty="0" smtClean="0"/>
              <a:t>) comedy routine in which white comedians wearing black paint of their faces would ridicule or mock African-Americans with song and dance routines.</a:t>
            </a:r>
            <a:endParaRPr lang="en-US" dirty="0"/>
          </a:p>
        </p:txBody>
      </p:sp>
      <p:pic>
        <p:nvPicPr>
          <p:cNvPr id="8" name="Content Placeholder 7" descr="Jim Crow, by Thomas Rice.jpg"/>
          <p:cNvPicPr>
            <a:picLocks noGrp="1" noChangeAspect="1"/>
          </p:cNvPicPr>
          <p:nvPr>
            <p:ph sz="half" idx="1"/>
          </p:nvPr>
        </p:nvPicPr>
        <p:blipFill>
          <a:blip r:embed="rId2" cstate="print"/>
          <a:stretch>
            <a:fillRect/>
          </a:stretch>
        </p:blipFill>
        <p:spPr>
          <a:xfrm>
            <a:off x="3886200" y="1143000"/>
            <a:ext cx="4008329" cy="4572000"/>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476248"/>
          </a:xfrm>
        </p:spPr>
        <p:txBody>
          <a:bodyPr/>
          <a:lstStyle/>
          <a:p>
            <a:r>
              <a:rPr lang="en-US" dirty="0" err="1" smtClean="0"/>
              <a:t>Plessy</a:t>
            </a:r>
            <a:r>
              <a:rPr lang="en-US" dirty="0" smtClean="0"/>
              <a:t> V. Ferguson</a:t>
            </a:r>
            <a:endParaRPr lang="en-US" dirty="0"/>
          </a:p>
        </p:txBody>
      </p:sp>
      <p:sp>
        <p:nvSpPr>
          <p:cNvPr id="3" name="Text Placeholder 2"/>
          <p:cNvSpPr>
            <a:spLocks noGrp="1"/>
          </p:cNvSpPr>
          <p:nvPr>
            <p:ph type="body" idx="2"/>
          </p:nvPr>
        </p:nvSpPr>
        <p:spPr>
          <a:xfrm>
            <a:off x="685800" y="990600"/>
            <a:ext cx="2743200" cy="5257800"/>
          </a:xfrm>
        </p:spPr>
        <p:txBody>
          <a:bodyPr>
            <a:normAutofit/>
          </a:bodyPr>
          <a:lstStyle/>
          <a:p>
            <a:r>
              <a:rPr lang="en-US" dirty="0" smtClean="0"/>
              <a:t>The </a:t>
            </a:r>
            <a:r>
              <a:rPr lang="en-US" dirty="0" err="1" smtClean="0"/>
              <a:t>Plessy</a:t>
            </a:r>
            <a:r>
              <a:rPr lang="en-US" dirty="0" smtClean="0"/>
              <a:t> V. Ferguson case of 1896 has many similarities to Rosa Parks’ case against the Montgomery Bus Company some sixty years later.  Homer </a:t>
            </a:r>
            <a:r>
              <a:rPr lang="en-US" dirty="0" err="1" smtClean="0"/>
              <a:t>Plessy</a:t>
            </a:r>
            <a:r>
              <a:rPr lang="en-US" dirty="0" smtClean="0"/>
              <a:t> was arrested for sitting in a railroad car which was reserved for whites only.</a:t>
            </a:r>
          </a:p>
          <a:p>
            <a:r>
              <a:rPr lang="en-US" dirty="0" smtClean="0"/>
              <a:t>Unfortunately, </a:t>
            </a:r>
            <a:r>
              <a:rPr lang="en-US" dirty="0" err="1" smtClean="0"/>
              <a:t>Plessy’s</a:t>
            </a:r>
            <a:r>
              <a:rPr lang="en-US" dirty="0" smtClean="0"/>
              <a:t> case did not end with victory, as Rosa Parks’ would in 1956.  </a:t>
            </a:r>
            <a:r>
              <a:rPr lang="en-US" dirty="0" err="1" smtClean="0"/>
              <a:t>Plessy’s</a:t>
            </a:r>
            <a:r>
              <a:rPr lang="en-US" dirty="0" smtClean="0"/>
              <a:t> arrest was upheld, and led to the Supreme Court ruling in </a:t>
            </a:r>
            <a:r>
              <a:rPr lang="en-US" dirty="0" err="1" smtClean="0"/>
              <a:t>Plessy</a:t>
            </a:r>
            <a:r>
              <a:rPr lang="en-US" dirty="0" smtClean="0"/>
              <a:t> V. Ferguson, which stated that the law could allow for </a:t>
            </a:r>
            <a:r>
              <a:rPr lang="en-US" i="1" dirty="0" smtClean="0"/>
              <a:t>“separate but equal” </a:t>
            </a:r>
            <a:r>
              <a:rPr lang="en-US" dirty="0" smtClean="0"/>
              <a:t>facilities.  Everything from seating on trains to public schools could remain segregated, as long as equal facilities were created for blacks (or Mexican-Americans, Filipino-Americans, Chinese or Japanese-Americans, etc.)  Unfortunately, the Court failed to realize the separate, different institutions are by their very nature unequal.</a:t>
            </a:r>
            <a:endParaRPr lang="en-US" dirty="0"/>
          </a:p>
        </p:txBody>
      </p:sp>
      <p:pic>
        <p:nvPicPr>
          <p:cNvPr id="5" name="Content Placeholder 4" descr="Homer Plessy.jpg"/>
          <p:cNvPicPr>
            <a:picLocks noGrp="1" noChangeAspect="1"/>
          </p:cNvPicPr>
          <p:nvPr>
            <p:ph sz="half" idx="1"/>
          </p:nvPr>
        </p:nvPicPr>
        <p:blipFill>
          <a:blip r:embed="rId2" cstate="print"/>
          <a:stretch>
            <a:fillRect/>
          </a:stretch>
        </p:blipFill>
        <p:spPr>
          <a:xfrm>
            <a:off x="3733800" y="914400"/>
            <a:ext cx="4933485" cy="5120833"/>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9600" y="457200"/>
            <a:ext cx="2212848" cy="457200"/>
          </a:xfrm>
        </p:spPr>
        <p:txBody>
          <a:bodyPr/>
          <a:lstStyle/>
          <a:p>
            <a:r>
              <a:rPr lang="en-US" dirty="0" smtClean="0"/>
              <a:t>Sharecroppers</a:t>
            </a:r>
            <a:endParaRPr lang="en-US" dirty="0"/>
          </a:p>
        </p:txBody>
      </p:sp>
      <p:sp>
        <p:nvSpPr>
          <p:cNvPr id="7" name="Text Placeholder 6"/>
          <p:cNvSpPr>
            <a:spLocks noGrp="1"/>
          </p:cNvSpPr>
          <p:nvPr>
            <p:ph type="body" sz="half" idx="2"/>
          </p:nvPr>
        </p:nvSpPr>
        <p:spPr>
          <a:xfrm>
            <a:off x="609600" y="990600"/>
            <a:ext cx="2209800" cy="4724400"/>
          </a:xfrm>
        </p:spPr>
        <p:txBody>
          <a:bodyPr>
            <a:noAutofit/>
          </a:bodyPr>
          <a:lstStyle/>
          <a:p>
            <a:r>
              <a:rPr lang="en-US" sz="1350" dirty="0" smtClean="0"/>
              <a:t>SHARECROPPERS WERE LABORERS WHO WORKED THE LAND OF A FARMER (WHO OWNED THE LAND) IN EXCHANGE FOR A SHARE OF THE VALUE OF THE CROPS PRODUCED.  GENERALLY, IN THE SOUTH, WHITES OWNED THE LAND, AND AFRICAN-AMERICAN LABORERS WORKED IT, PAYING RENT BY SELLING THE CROPS THEY SOLD, AND MANAGING TO SECURE VERY LITTLE MONEY FOR THEMSELVES.  WHITES ALSO WERE HIRED OUT IN THE SHARECROPPING SYSTEM, BUT THEY WERE GENERALLY TREATED SOMEWHAT MORE EQUITABLY BY LAND OWNERS.</a:t>
            </a:r>
            <a:endParaRPr lang="en-US" sz="1350" dirty="0"/>
          </a:p>
        </p:txBody>
      </p:sp>
      <p:pic>
        <p:nvPicPr>
          <p:cNvPr id="8" name="Picture Placeholder 7" descr="Sharecroppers.jpg"/>
          <p:cNvPicPr>
            <a:picLocks noGrp="1" noChangeAspect="1"/>
          </p:cNvPicPr>
          <p:nvPr>
            <p:ph type="pic" idx="1"/>
          </p:nvPr>
        </p:nvPicPr>
        <p:blipFill>
          <a:blip r:embed="rId2" cstate="print"/>
          <a:srcRect t="18687" b="18687"/>
          <a:stretch>
            <a:fillRect/>
          </a:stretch>
        </p:blip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African Americans had never accumulated wealth in slavery.</a:t>
            </a:r>
            <a:endParaRPr lang="en-US" dirty="0"/>
          </a:p>
        </p:txBody>
      </p:sp>
      <p:sp>
        <p:nvSpPr>
          <p:cNvPr id="3" name="Text Placeholder 2"/>
          <p:cNvSpPr>
            <a:spLocks noGrp="1"/>
          </p:cNvSpPr>
          <p:nvPr>
            <p:ph type="body" sz="half" idx="2"/>
          </p:nvPr>
        </p:nvSpPr>
        <p:spPr>
          <a:xfrm>
            <a:off x="609600" y="2828784"/>
            <a:ext cx="2209800" cy="2657615"/>
          </a:xfrm>
        </p:spPr>
        <p:txBody>
          <a:bodyPr>
            <a:normAutofit/>
          </a:bodyPr>
          <a:lstStyle/>
          <a:p>
            <a:r>
              <a:rPr lang="en-US" dirty="0" smtClean="0"/>
              <a:t>They were also denied education, and forced to compete with vicious racists for the same economic resources without the benefit of a just legal system.  Many decided to leave the South for points west, or urban centers in the North.  The brave souls who remained faced enormous racism and difficulties.</a:t>
            </a:r>
            <a:endParaRPr lang="en-US" dirty="0"/>
          </a:p>
        </p:txBody>
      </p:sp>
      <p:pic>
        <p:nvPicPr>
          <p:cNvPr id="5" name="Picture Placeholder 4" descr="Slave Quarters.jpg"/>
          <p:cNvPicPr>
            <a:picLocks noGrp="1" noChangeAspect="1"/>
          </p:cNvPicPr>
          <p:nvPr>
            <p:ph type="pic" idx="1"/>
          </p:nvPr>
        </p:nvPicPr>
        <p:blipFill>
          <a:blip r:embed="rId2" cstate="print"/>
          <a:srcRect l="4812" r="4812"/>
          <a:stretch>
            <a:fillRect/>
          </a:stretch>
        </p:blip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Southern Industries: Cotton, Tobacco, and Textiles</a:t>
            </a:r>
            <a:endParaRPr lang="en-US" dirty="0"/>
          </a:p>
        </p:txBody>
      </p:sp>
      <p:pic>
        <p:nvPicPr>
          <p:cNvPr id="8" name="Content Placeholder 7" descr="Cotton.jpg"/>
          <p:cNvPicPr>
            <a:picLocks noGrp="1" noChangeAspect="1"/>
          </p:cNvPicPr>
          <p:nvPr>
            <p:ph sz="half" idx="1"/>
          </p:nvPr>
        </p:nvPicPr>
        <p:blipFill>
          <a:blip r:embed="rId2" cstate="print"/>
          <a:stretch>
            <a:fillRect/>
          </a:stretch>
        </p:blipFill>
        <p:spPr>
          <a:xfrm>
            <a:off x="1054884" y="1920875"/>
            <a:ext cx="2843231" cy="4433888"/>
          </a:xfrm>
        </p:spPr>
      </p:pic>
      <p:pic>
        <p:nvPicPr>
          <p:cNvPr id="9" name="Content Placeholder 8" descr="Textiles, South Carolina.jpg"/>
          <p:cNvPicPr>
            <a:picLocks noGrp="1" noChangeAspect="1"/>
          </p:cNvPicPr>
          <p:nvPr>
            <p:ph sz="half" idx="2"/>
          </p:nvPr>
        </p:nvPicPr>
        <p:blipFill>
          <a:blip r:embed="rId3" cstate="print"/>
          <a:stretch>
            <a:fillRect/>
          </a:stretch>
        </p:blipFill>
        <p:spPr>
          <a:xfrm>
            <a:off x="4648200" y="2527427"/>
            <a:ext cx="4038600" cy="3220784"/>
          </a:xfr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Southern Natural Resources: Iron, Timber, and Oil</a:t>
            </a:r>
            <a:endParaRPr lang="en-US" dirty="0"/>
          </a:p>
        </p:txBody>
      </p:sp>
      <p:pic>
        <p:nvPicPr>
          <p:cNvPr id="5" name="Content Placeholder 4" descr="Lumber Mill, Mississippi.jpg"/>
          <p:cNvPicPr>
            <a:picLocks noGrp="1" noChangeAspect="1"/>
          </p:cNvPicPr>
          <p:nvPr>
            <p:ph sz="half" idx="1"/>
          </p:nvPr>
        </p:nvPicPr>
        <p:blipFill>
          <a:blip r:embed="rId2" cstate="print"/>
          <a:stretch>
            <a:fillRect/>
          </a:stretch>
        </p:blipFill>
        <p:spPr>
          <a:xfrm>
            <a:off x="914400" y="1752600"/>
            <a:ext cx="2905180" cy="2362200"/>
          </a:xfrm>
        </p:spPr>
      </p:pic>
      <p:pic>
        <p:nvPicPr>
          <p:cNvPr id="6" name="Content Placeholder 5" descr="Birmingham Steel Mills.jpg"/>
          <p:cNvPicPr>
            <a:picLocks noGrp="1" noChangeAspect="1"/>
          </p:cNvPicPr>
          <p:nvPr>
            <p:ph sz="half" idx="2"/>
          </p:nvPr>
        </p:nvPicPr>
        <p:blipFill>
          <a:blip r:embed="rId3" cstate="print"/>
          <a:stretch>
            <a:fillRect/>
          </a:stretch>
        </p:blipFill>
        <p:spPr>
          <a:xfrm>
            <a:off x="4038600" y="2286000"/>
            <a:ext cx="4935682" cy="3200400"/>
          </a:xfrm>
        </p:spPr>
      </p:pic>
      <p:pic>
        <p:nvPicPr>
          <p:cNvPr id="1026" name="Picture 2" descr="http://www.utwatch.org/images/santarita.jpg"/>
          <p:cNvPicPr>
            <a:picLocks noChangeAspect="1" noChangeArrowheads="1"/>
          </p:cNvPicPr>
          <p:nvPr/>
        </p:nvPicPr>
        <p:blipFill>
          <a:blip r:embed="rId4" cstate="print"/>
          <a:srcRect/>
          <a:stretch>
            <a:fillRect/>
          </a:stretch>
        </p:blipFill>
        <p:spPr bwMode="auto">
          <a:xfrm>
            <a:off x="685800" y="4191000"/>
            <a:ext cx="2438400" cy="251968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Rise of Jim Crow Laws and Segregation in the American South</a:t>
            </a:r>
            <a:endParaRPr lang="en-US" dirty="0"/>
          </a:p>
        </p:txBody>
      </p:sp>
      <p:pic>
        <p:nvPicPr>
          <p:cNvPr id="4" name="Content Placeholder 3" descr="Racism and Segregation.jpg"/>
          <p:cNvPicPr>
            <a:picLocks noGrp="1" noChangeAspect="1"/>
          </p:cNvPicPr>
          <p:nvPr>
            <p:ph idx="1"/>
          </p:nvPr>
        </p:nvPicPr>
        <p:blipFill>
          <a:blip r:embed="rId2" cstate="print"/>
          <a:stretch>
            <a:fillRect/>
          </a:stretch>
        </p:blipFill>
        <p:spPr>
          <a:xfrm>
            <a:off x="2438400" y="1810751"/>
            <a:ext cx="4419600" cy="4803912"/>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Fill in the Blanks</a:t>
            </a:r>
            <a:endParaRPr lang="en-US" dirty="0"/>
          </a:p>
        </p:txBody>
      </p:sp>
      <p:sp>
        <p:nvSpPr>
          <p:cNvPr id="5" name="Content Placeholder 4"/>
          <p:cNvSpPr>
            <a:spLocks noGrp="1"/>
          </p:cNvSpPr>
          <p:nvPr>
            <p:ph idx="1"/>
          </p:nvPr>
        </p:nvSpPr>
        <p:spPr/>
        <p:txBody>
          <a:bodyPr/>
          <a:lstStyle/>
          <a:p>
            <a:r>
              <a:rPr lang="en-US" dirty="0" smtClean="0"/>
              <a:t>Many people in the North and South were calling for the withdrawal of federal troops and full amnesty for former Confederates.  Starting with Virginia in 1869, opponents of Republicans began to take back the South, state by state.</a:t>
            </a:r>
          </a:p>
          <a:p>
            <a:r>
              <a:rPr lang="en-US" dirty="0" smtClean="0"/>
              <a:t>Since democracy is based in the concept of “majority rule,” hostile and racist Southern governments began to re-emerge.  The failure of the South in this period was to respect “minority rights,” a concept which James Madison considered imperative in the Constitution.</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“Redeemers” and Restoration governments in the South</a:t>
            </a:r>
            <a:endParaRPr lang="en-US" dirty="0"/>
          </a:p>
        </p:txBody>
      </p:sp>
      <p:sp>
        <p:nvSpPr>
          <p:cNvPr id="6" name="Text Placeholder 5"/>
          <p:cNvSpPr>
            <a:spLocks noGrp="1"/>
          </p:cNvSpPr>
          <p:nvPr>
            <p:ph type="body" sz="half" idx="2"/>
          </p:nvPr>
        </p:nvSpPr>
        <p:spPr/>
        <p:txBody>
          <a:bodyPr/>
          <a:lstStyle/>
          <a:p>
            <a:r>
              <a:rPr lang="en-US" dirty="0" smtClean="0"/>
              <a:t>The political cartoon to the right, by Thomas Nast, illustrates the degree of violence and brutality which characterized the South as Reconstruction came to a close.  Most of the violence in the South was directed at freedmen and motivated by racism.</a:t>
            </a:r>
            <a:endParaRPr lang="en-US" dirty="0"/>
          </a:p>
        </p:txBody>
      </p:sp>
      <p:pic>
        <p:nvPicPr>
          <p:cNvPr id="7" name="Picture Placeholder 6" descr="Worse Than Slavery.jpg"/>
          <p:cNvPicPr>
            <a:picLocks noGrp="1" noChangeAspect="1"/>
          </p:cNvPicPr>
          <p:nvPr>
            <p:ph type="pic" idx="1"/>
          </p:nvPr>
        </p:nvPicPr>
        <p:blipFill>
          <a:blip r:embed="rId2" cstate="print">
            <a:duotone>
              <a:prstClr val="black"/>
              <a:srgbClr val="D9C3A5">
                <a:tint val="50000"/>
                <a:satMod val="180000"/>
              </a:srgbClr>
            </a:duotone>
          </a:blip>
          <a:srcRect t="6583" b="6583"/>
          <a:stretch>
            <a:fillRect/>
          </a:stretch>
        </p:blipFill>
        <p:spPr>
          <a:xfrm rot="420000">
            <a:off x="3102769" y="1185792"/>
            <a:ext cx="5160209" cy="3931920"/>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b="1" dirty="0" smtClean="0">
                <a:latin typeface="+mn-lt"/>
              </a:rPr>
              <a:t>The Election of 1876</a:t>
            </a:r>
            <a:r>
              <a:rPr lang="en-US" dirty="0" smtClean="0">
                <a:latin typeface="+mn-lt"/>
              </a:rPr>
              <a:t>	</a:t>
            </a:r>
            <a:endParaRPr lang="en-US" dirty="0">
              <a:latin typeface="+mn-lt"/>
            </a:endParaRPr>
          </a:p>
        </p:txBody>
      </p:sp>
      <p:sp>
        <p:nvSpPr>
          <p:cNvPr id="6" name="Text Placeholder 5"/>
          <p:cNvSpPr>
            <a:spLocks noGrp="1"/>
          </p:cNvSpPr>
          <p:nvPr>
            <p:ph type="body" idx="1"/>
          </p:nvPr>
        </p:nvSpPr>
        <p:spPr/>
        <p:txBody>
          <a:bodyPr/>
          <a:lstStyle/>
          <a:p>
            <a:r>
              <a:rPr lang="en-US" dirty="0" smtClean="0"/>
              <a:t>Republican :</a:t>
            </a:r>
          </a:p>
          <a:p>
            <a:r>
              <a:rPr lang="en-US" dirty="0" smtClean="0"/>
              <a:t>Rutherford B. Hayes</a:t>
            </a:r>
            <a:endParaRPr lang="en-US" dirty="0"/>
          </a:p>
        </p:txBody>
      </p:sp>
      <p:sp>
        <p:nvSpPr>
          <p:cNvPr id="8" name="Text Placeholder 7"/>
          <p:cNvSpPr>
            <a:spLocks noGrp="1"/>
          </p:cNvSpPr>
          <p:nvPr>
            <p:ph type="body" sz="half" idx="3"/>
          </p:nvPr>
        </p:nvSpPr>
        <p:spPr/>
        <p:txBody>
          <a:bodyPr>
            <a:normAutofit fontScale="92500" lnSpcReduction="20000"/>
          </a:bodyPr>
          <a:lstStyle/>
          <a:p>
            <a:r>
              <a:rPr lang="en-US" dirty="0" smtClean="0"/>
              <a:t>Democrat:</a:t>
            </a:r>
          </a:p>
          <a:p>
            <a:r>
              <a:rPr lang="en-US" dirty="0" smtClean="0"/>
              <a:t>Samuel Tilden</a:t>
            </a:r>
            <a:endParaRPr lang="en-US" dirty="0"/>
          </a:p>
        </p:txBody>
      </p:sp>
      <p:pic>
        <p:nvPicPr>
          <p:cNvPr id="10" name="Content Placeholder 9" descr="Rutherford B. Hayes.jpg"/>
          <p:cNvPicPr>
            <a:picLocks noGrp="1" noChangeAspect="1"/>
          </p:cNvPicPr>
          <p:nvPr>
            <p:ph sz="quarter" idx="2"/>
          </p:nvPr>
        </p:nvPicPr>
        <p:blipFill>
          <a:blip r:embed="rId2" cstate="print"/>
          <a:stretch>
            <a:fillRect/>
          </a:stretch>
        </p:blipFill>
        <p:spPr>
          <a:xfrm>
            <a:off x="896657" y="2816273"/>
            <a:ext cx="2913344" cy="3544840"/>
          </a:xfrm>
        </p:spPr>
      </p:pic>
      <p:pic>
        <p:nvPicPr>
          <p:cNvPr id="11" name="Content Placeholder 10" descr="Samuel Tilden.jpg"/>
          <p:cNvPicPr>
            <a:picLocks noGrp="1" noChangeAspect="1"/>
          </p:cNvPicPr>
          <p:nvPr>
            <p:ph sz="quarter" idx="4"/>
          </p:nvPr>
        </p:nvPicPr>
        <p:blipFill>
          <a:blip r:embed="rId3" cstate="print"/>
          <a:stretch>
            <a:fillRect/>
          </a:stretch>
        </p:blipFill>
        <p:spPr>
          <a:xfrm>
            <a:off x="5029200" y="2743200"/>
            <a:ext cx="2546876" cy="3617913"/>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514352"/>
            <a:ext cx="2743200" cy="1162050"/>
          </a:xfrm>
        </p:spPr>
        <p:txBody>
          <a:bodyPr/>
          <a:lstStyle/>
          <a:p>
            <a:pPr algn="ctr"/>
            <a:r>
              <a:rPr lang="en-US" dirty="0" smtClean="0"/>
              <a:t>The Compromise of 1877</a:t>
            </a:r>
            <a:endParaRPr lang="en-US" dirty="0"/>
          </a:p>
        </p:txBody>
      </p:sp>
      <p:sp>
        <p:nvSpPr>
          <p:cNvPr id="9" name="Text Placeholder 8"/>
          <p:cNvSpPr>
            <a:spLocks noGrp="1"/>
          </p:cNvSpPr>
          <p:nvPr>
            <p:ph type="body" idx="2"/>
          </p:nvPr>
        </p:nvSpPr>
        <p:spPr/>
        <p:txBody>
          <a:bodyPr/>
          <a:lstStyle/>
          <a:p>
            <a:r>
              <a:rPr lang="en-US" dirty="0" smtClean="0"/>
              <a:t>Since neither candidates was able to capture a majority of the electoral college votes, the Presidency was determined by the vote of the House of Representatives.  In this case, a special investigative committee was formed to determine who should win the disputed electoral votes in South Carolina, Florida, and Louisiana.  The committee, composed mostly of Republicans, chose Rutherford B. Hayes, and Democrats in Congress accepted the decision – but with one major concession.  Rutherford B. Hayes would have to end federal Reconstruction of the South and remove all of the federal troops occupying the former Confederacy immediately. </a:t>
            </a:r>
            <a:endParaRPr lang="en-US" dirty="0"/>
          </a:p>
        </p:txBody>
      </p:sp>
      <p:pic>
        <p:nvPicPr>
          <p:cNvPr id="10" name="Content Placeholder 9" descr="Hayes Campaign Poster.jpg"/>
          <p:cNvPicPr>
            <a:picLocks noGrp="1" noChangeAspect="1"/>
          </p:cNvPicPr>
          <p:nvPr>
            <p:ph sz="half" idx="1"/>
          </p:nvPr>
        </p:nvPicPr>
        <p:blipFill>
          <a:blip r:embed="rId2" cstate="print"/>
          <a:stretch>
            <a:fillRect/>
          </a:stretch>
        </p:blipFill>
        <p:spPr>
          <a:xfrm>
            <a:off x="3505200" y="1828800"/>
            <a:ext cx="5352931" cy="3927943"/>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3200" dirty="0" smtClean="0"/>
              <a:t>Methods used to Undermine the 15</a:t>
            </a:r>
            <a:r>
              <a:rPr lang="en-US" sz="3200" baseline="30000" dirty="0" smtClean="0"/>
              <a:t>th</a:t>
            </a:r>
            <a:r>
              <a:rPr lang="en-US" sz="3200" dirty="0" smtClean="0"/>
              <a:t> Amendment by Southern States, 1877 – 1960s</a:t>
            </a:r>
            <a:endParaRPr lang="en-US" sz="3200" dirty="0"/>
          </a:p>
        </p:txBody>
      </p:sp>
      <p:sp>
        <p:nvSpPr>
          <p:cNvPr id="6" name="Content Placeholder 5"/>
          <p:cNvSpPr>
            <a:spLocks noGrp="1"/>
          </p:cNvSpPr>
          <p:nvPr>
            <p:ph idx="1"/>
          </p:nvPr>
        </p:nvSpPr>
        <p:spPr/>
        <p:txBody>
          <a:bodyPr>
            <a:normAutofit fontScale="92500"/>
          </a:bodyPr>
          <a:lstStyle/>
          <a:p>
            <a:r>
              <a:rPr lang="en-US" u="sng" dirty="0" smtClean="0">
                <a:solidFill>
                  <a:schemeClr val="tx2">
                    <a:lumMod val="50000"/>
                  </a:schemeClr>
                </a:solidFill>
              </a:rPr>
              <a:t>Poll tax </a:t>
            </a:r>
            <a:r>
              <a:rPr lang="en-US" dirty="0" smtClean="0"/>
              <a:t>– by forcing voters to pay a personal tax before they could cast a ballot, many Southern states were able to dramatically reduce the number of African-American (and poor white) voters.  Remember, former slaves had never been allowed to earn wages, and rarely had extra money for this purpose.</a:t>
            </a:r>
          </a:p>
          <a:p>
            <a:r>
              <a:rPr lang="en-US" u="sng" dirty="0" smtClean="0">
                <a:solidFill>
                  <a:schemeClr val="tx2">
                    <a:lumMod val="50000"/>
                  </a:schemeClr>
                </a:solidFill>
              </a:rPr>
              <a:t>Literacy Test </a:t>
            </a:r>
            <a:r>
              <a:rPr lang="en-US" dirty="0" smtClean="0"/>
              <a:t>– Whether or not a person could read had little to do with passing the literacy tests administered in many parts of the South.  Often, the tests were specific questions regarding aspects of the state constitutions which could be arbitrarily evaluated by racist judges.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176997"/>
            <a:ext cx="2209800" cy="575604"/>
          </a:xfrm>
        </p:spPr>
        <p:txBody>
          <a:bodyPr/>
          <a:lstStyle/>
          <a:p>
            <a:r>
              <a:rPr lang="en-US" dirty="0" smtClean="0"/>
              <a:t>The Literacy Test </a:t>
            </a:r>
            <a:endParaRPr lang="en-US" dirty="0"/>
          </a:p>
        </p:txBody>
      </p:sp>
      <p:sp>
        <p:nvSpPr>
          <p:cNvPr id="5" name="Text Placeholder 4"/>
          <p:cNvSpPr>
            <a:spLocks noGrp="1"/>
          </p:cNvSpPr>
          <p:nvPr>
            <p:ph type="body" sz="half" idx="2"/>
          </p:nvPr>
        </p:nvSpPr>
        <p:spPr>
          <a:xfrm>
            <a:off x="609600" y="1828800"/>
            <a:ext cx="2209800" cy="3179305"/>
          </a:xfrm>
        </p:spPr>
        <p:txBody>
          <a:bodyPr>
            <a:noAutofit/>
          </a:bodyPr>
          <a:lstStyle/>
          <a:p>
            <a:r>
              <a:rPr lang="en-US" sz="1600" dirty="0" smtClean="0"/>
              <a:t>Political cartoonist Herb Lock was famous for his wit and his social conscience.  He was opposed to the literacy tests being unfairly administered throughout the South, as this political cartoon suggests.  This cartoon, though, was not made until 1965, when the Voting Rights Act of 1965 was passed.</a:t>
            </a:r>
            <a:endParaRPr lang="en-US" sz="1600" dirty="0"/>
          </a:p>
        </p:txBody>
      </p:sp>
      <p:pic>
        <p:nvPicPr>
          <p:cNvPr id="6" name="Picture Placeholder 5" descr="Herb Lock Literacy Test.jpg"/>
          <p:cNvPicPr>
            <a:picLocks noGrp="1" noChangeAspect="1"/>
          </p:cNvPicPr>
          <p:nvPr>
            <p:ph type="pic" idx="1"/>
          </p:nvPr>
        </p:nvPicPr>
        <p:blipFill>
          <a:blip r:embed="rId2" cstate="print"/>
          <a:srcRect t="19356" b="19356"/>
          <a:stretch>
            <a:fillRect/>
          </a:stretch>
        </p:blip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Grandfather Clause</a:t>
            </a:r>
            <a:endParaRPr lang="en-US" dirty="0"/>
          </a:p>
        </p:txBody>
      </p:sp>
      <p:sp>
        <p:nvSpPr>
          <p:cNvPr id="7" name="Text Placeholder 6"/>
          <p:cNvSpPr>
            <a:spLocks noGrp="1"/>
          </p:cNvSpPr>
          <p:nvPr>
            <p:ph type="body" idx="2"/>
          </p:nvPr>
        </p:nvSpPr>
        <p:spPr/>
        <p:txBody>
          <a:bodyPr/>
          <a:lstStyle/>
          <a:p>
            <a:r>
              <a:rPr lang="en-US" dirty="0" smtClean="0"/>
              <a:t>Because the grandfathers of slaves had never been allowed the suffrage, some Southern states made rules which stipulated that if one’s grandfather had not been a voter, then they were not eligible to vote.  This more or less excluded everyone of African-American heritage in the South.  The rule was also used to allow some white voters access to the ballot.  Many poor Southerners were unable to pass a literacy test or to pay poll taxes.  But if their grandfathers had voted, they were exempted from the rules and allowed to vote.  African American voters, like the ones pictured here in South Carolina in 1868, would be turned away from the polls by hook or by crook once Reconstruction ended.</a:t>
            </a:r>
            <a:endParaRPr lang="en-US" dirty="0"/>
          </a:p>
        </p:txBody>
      </p:sp>
      <p:pic>
        <p:nvPicPr>
          <p:cNvPr id="8" name="Content Placeholder 7" descr="Freedment Voting.jpg"/>
          <p:cNvPicPr>
            <a:picLocks noGrp="1" noChangeAspect="1"/>
          </p:cNvPicPr>
          <p:nvPr>
            <p:ph sz="half" idx="1"/>
          </p:nvPr>
        </p:nvPicPr>
        <p:blipFill>
          <a:blip r:embed="rId2" cstate="print"/>
          <a:stretch>
            <a:fillRect/>
          </a:stretch>
        </p:blipFill>
        <p:spPr>
          <a:xfrm>
            <a:off x="3733800" y="1752600"/>
            <a:ext cx="4762500" cy="3333750"/>
          </a:xfr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114</TotalTime>
  <Words>1153</Words>
  <Application>Microsoft Office PowerPoint</Application>
  <PresentationFormat>On-screen Show (4:3)</PresentationFormat>
  <Paragraphs>37</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Flow</vt:lpstr>
      <vt:lpstr>The End of Reconstruction</vt:lpstr>
      <vt:lpstr>The Rise of Jim Crow Laws and Segregation in the American South</vt:lpstr>
      <vt:lpstr>Fill in the Blanks</vt:lpstr>
      <vt:lpstr>“Redeemers” and Restoration governments in the South</vt:lpstr>
      <vt:lpstr>The Election of 1876 </vt:lpstr>
      <vt:lpstr>The Compromise of 1877</vt:lpstr>
      <vt:lpstr>Methods used to Undermine the 15th Amendment by Southern States, 1877 – 1960s</vt:lpstr>
      <vt:lpstr>The Literacy Test </vt:lpstr>
      <vt:lpstr>The Grandfather Clause</vt:lpstr>
      <vt:lpstr>Ku Klux Klan Violence</vt:lpstr>
      <vt:lpstr>Segregation</vt:lpstr>
      <vt:lpstr>Jim Crow Laws</vt:lpstr>
      <vt:lpstr>Plessy V. Ferguson</vt:lpstr>
      <vt:lpstr>Sharecroppers</vt:lpstr>
      <vt:lpstr>African Americans had never accumulated wealth in slavery.</vt:lpstr>
      <vt:lpstr>Southern Industries: Cotton, Tobacco, and Textiles</vt:lpstr>
      <vt:lpstr>Southern Natural Resources: Iron, Timber, and Oil</vt:lpstr>
    </vt:vector>
  </TitlesOfParts>
  <Company>Virginia Beach City Public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End of Reconstruction</dc:title>
  <dc:creator>Adam Patrick Henry</dc:creator>
  <cp:lastModifiedBy>Vickie J. Dean</cp:lastModifiedBy>
  <cp:revision>12</cp:revision>
  <dcterms:created xsi:type="dcterms:W3CDTF">2010-08-25T13:55:23Z</dcterms:created>
  <dcterms:modified xsi:type="dcterms:W3CDTF">2012-08-28T15:57:34Z</dcterms:modified>
</cp:coreProperties>
</file>